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400" r:id="rId4"/>
    <p:sldId id="401" r:id="rId5"/>
    <p:sldId id="403" r:id="rId6"/>
    <p:sldId id="405" r:id="rId7"/>
    <p:sldId id="404" r:id="rId8"/>
    <p:sldId id="402" r:id="rId9"/>
    <p:sldId id="406" r:id="rId10"/>
    <p:sldId id="409" r:id="rId11"/>
    <p:sldId id="410" r:id="rId12"/>
    <p:sldId id="411" r:id="rId13"/>
    <p:sldId id="407" r:id="rId14"/>
    <p:sldId id="408" r:id="rId15"/>
    <p:sldId id="412" r:id="rId16"/>
    <p:sldId id="413" r:id="rId17"/>
    <p:sldId id="414" r:id="rId18"/>
    <p:sldId id="41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02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0A5E-0E8C-4327-B906-18F402C032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6F761-4390-49D3-8868-73EB81B260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91809" y="1655064"/>
            <a:ext cx="80832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8800" b="1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1.4  </a:t>
            </a:r>
            <a:r>
              <a:rPr lang="zh-CN" altLang="en-US" sz="8800" b="1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茎 和 叶</a:t>
            </a:r>
            <a:endParaRPr lang="zh-CN" altLang="en-US" sz="8800" b="1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7696" y="4139327"/>
            <a:ext cx="943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latin typeface="华文楷体" panose="02010600040101010101" pitchFamily="2" charset="-122"/>
                <a:ea typeface="华文楷体" panose="02010600040101010101" pitchFamily="2" charset="-122"/>
              </a:rPr>
              <a:t>教科版科学  四年级下册  植物的生长变化</a:t>
            </a:r>
            <a:endParaRPr lang="zh-CN" altLang="en-US" sz="4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3383" y="2624134"/>
            <a:ext cx="9090762" cy="358826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7" name="矩形 6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8" name="箭头: 五边形 7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V 形 8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我观察到的实验现象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1" name="对话气泡: 圆角矩形 10"/>
          <p:cNvSpPr/>
          <p:nvPr/>
        </p:nvSpPr>
        <p:spPr>
          <a:xfrm>
            <a:off x="209639" y="1099457"/>
            <a:ext cx="3469732" cy="2681547"/>
          </a:xfrm>
          <a:prstGeom prst="wedgeRoundRectCallout">
            <a:avLst>
              <a:gd name="adj1" fmla="val 81693"/>
              <a:gd name="adj2" fmla="val 5193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将凤仙花的茎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纵切开</a:t>
            </a:r>
            <a:r>
              <a:rPr lang="zh-CN" altLang="en-US" sz="36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，观察到：有红色的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线状结构</a:t>
            </a:r>
            <a:r>
              <a:rPr lang="zh-CN" altLang="en-US" sz="36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3600" b="1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对话气泡: 圆角矩形 11"/>
          <p:cNvSpPr/>
          <p:nvPr/>
        </p:nvSpPr>
        <p:spPr>
          <a:xfrm>
            <a:off x="8603751" y="581562"/>
            <a:ext cx="3469732" cy="2681547"/>
          </a:xfrm>
          <a:prstGeom prst="wedgeRoundRectCallout">
            <a:avLst>
              <a:gd name="adj1" fmla="val -83645"/>
              <a:gd name="adj2" fmla="val 71422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将凤仙花的茎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横切开</a:t>
            </a:r>
            <a:r>
              <a:rPr lang="zh-CN" altLang="en-US" sz="36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，观察到：有红色的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点状结构</a:t>
            </a:r>
            <a:r>
              <a:rPr lang="zh-CN" altLang="en-US" sz="36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3600" b="1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3" y="1395762"/>
            <a:ext cx="3524971" cy="25339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354" y="1395762"/>
            <a:ext cx="6419773" cy="25339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14391" y="4253416"/>
            <a:ext cx="9697894" cy="111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zh-CN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实验</a:t>
            </a:r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结论</a:t>
            </a:r>
            <a:r>
              <a:rPr lang="zh-CN" altLang="zh-CN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：茎具有</a:t>
            </a:r>
            <a:r>
              <a:rPr lang="zh-CN" altLang="zh-CN" sz="4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运输水分</a:t>
            </a:r>
            <a:r>
              <a:rPr lang="zh-CN" altLang="zh-CN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的作用。</a:t>
            </a:r>
            <a:endParaRPr lang="zh-CN" altLang="zh-CN" sz="4400" b="1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证明叶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吸收阳光</a:t>
            </a:r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及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蒸腾水分</a:t>
            </a:r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的作用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61047"/>
          <a:stretch>
            <a:fillRect/>
          </a:stretch>
        </p:blipFill>
        <p:spPr>
          <a:xfrm>
            <a:off x="2805199" y="1868825"/>
            <a:ext cx="2231168" cy="3120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59636"/>
          <a:stretch>
            <a:fillRect/>
          </a:stretch>
        </p:blipFill>
        <p:spPr>
          <a:xfrm>
            <a:off x="7830549" y="1868825"/>
            <a:ext cx="2592889" cy="3120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302970" y="5012067"/>
            <a:ext cx="5413516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在凤仙花植株上选一片叶子，将这片叶子用黑色纸遮住，使它见不到阳光。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</a:t>
            </a:r>
            <a:r>
              <a:rPr lang="zh-CN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天后，观察被遮住光的这片叶子会发生什么现象。</a:t>
            </a:r>
            <a:endParaRPr lang="zh-CN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09452" y="5041377"/>
            <a:ext cx="457278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选择一种叶片较大的植物，在叶子上套上一个干燥的塑料袋，观察塑料袋内壁上有什么变化。</a:t>
            </a:r>
            <a:endParaRPr lang="zh-CN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13452" y="169470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实验</a:t>
            </a:r>
            <a:endParaRPr lang="en-US" altLang="zh-CN" sz="400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+mn-ea"/>
              </a:rPr>
              <a:t>步骤：</a:t>
            </a:r>
            <a:endParaRPr lang="en-US" altLang="zh-CN" sz="400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我观察到的实验现象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002" y="1994535"/>
            <a:ext cx="5185083" cy="286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圆角矩形 8"/>
          <p:cNvSpPr/>
          <p:nvPr/>
        </p:nvSpPr>
        <p:spPr>
          <a:xfrm>
            <a:off x="4765675" y="3666807"/>
            <a:ext cx="740410" cy="453390"/>
          </a:xfrm>
          <a:prstGeom prst="roundRect">
            <a:avLst/>
          </a:prstGeom>
          <a:ln>
            <a:solidFill>
              <a:srgbClr val="FF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变黄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290" y="1994535"/>
            <a:ext cx="5906135" cy="2868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圆角矩形 8"/>
          <p:cNvSpPr/>
          <p:nvPr/>
        </p:nvSpPr>
        <p:spPr>
          <a:xfrm>
            <a:off x="8960485" y="2279650"/>
            <a:ext cx="1213485" cy="453390"/>
          </a:xfrm>
          <a:prstGeom prst="roundRect">
            <a:avLst/>
          </a:prstGeom>
          <a:ln>
            <a:solidFill>
              <a:srgbClr val="FF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出现水滴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37780" y="4863465"/>
            <a:ext cx="12198981" cy="11076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实验</a:t>
            </a:r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结论</a:t>
            </a:r>
            <a:r>
              <a:rPr lang="zh-CN" altLang="zh-CN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</a:t>
            </a:r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叶片具有</a:t>
            </a:r>
            <a:r>
              <a:rPr lang="zh-CN" altLang="en-US" sz="4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吸收</a:t>
            </a:r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阳光和</a:t>
            </a:r>
            <a:r>
              <a:rPr lang="zh-CN" altLang="en-US" sz="4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蒸腾</a:t>
            </a:r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水分的作用</a:t>
            </a:r>
            <a:r>
              <a:rPr lang="zh-CN" altLang="zh-CN" sz="4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4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研 讨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19294" y="978265"/>
            <a:ext cx="105147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植物的叶子平展且在茎上交叉生长有什么好处？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植物的茎和叶对植物生存有什么作用？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32015" y="1861003"/>
            <a:ext cx="92577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叶片具有吸收阳光的作用，交叉生长</a:t>
            </a:r>
            <a:r>
              <a:rPr lang="zh-CN" altLang="zh-CN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有利于获得更多的阳光。</a:t>
            </a:r>
            <a:endParaRPr lang="zh-CN" altLang="zh-CN" sz="36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2015" y="4199386"/>
            <a:ext cx="89529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zh-CN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茎具有运输水分、无机盐和养料的作用。</a:t>
            </a:r>
            <a:endParaRPr lang="zh-CN" altLang="zh-CN" sz="36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/>
            <a:r>
              <a:rPr lang="zh-CN" altLang="zh-CN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叶具有吸收阳光及蒸腾水分的作用。</a:t>
            </a:r>
            <a:endParaRPr lang="zh-CN" altLang="zh-CN" sz="36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拓 展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不同形态的叶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434" y="2131505"/>
            <a:ext cx="3677675" cy="244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533187" y="4889700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叶子退化为刺；</a:t>
            </a:r>
            <a:endParaRPr lang="en-US" altLang="zh-CN" sz="3200" b="1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肉质茎可以储存水分。</a:t>
            </a:r>
            <a:endParaRPr lang="zh-CN" altLang="en-US" sz="32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2350" y="2131505"/>
            <a:ext cx="3677675" cy="245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4846007" y="4889700"/>
            <a:ext cx="33789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叶子进化成针状；</a:t>
            </a:r>
            <a:endParaRPr lang="en-US" altLang="zh-CN" sz="3200" b="1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减少叶片的蒸腾。</a:t>
            </a:r>
            <a:endParaRPr lang="zh-CN" altLang="en-US" sz="32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3" name="Picture 4" descr="香蕉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3266" y="2131506"/>
            <a:ext cx="3327300" cy="249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8423266" y="4889700"/>
            <a:ext cx="36964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叶大而宽，可增强水分的蒸发，降低叶面的温度。</a:t>
            </a:r>
            <a:endParaRPr lang="en-US" altLang="zh-CN" sz="32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拓 展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不同形态的茎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1"/>
          <a:stretch>
            <a:fillRect/>
          </a:stretch>
        </p:blipFill>
        <p:spPr bwMode="auto">
          <a:xfrm>
            <a:off x="358348" y="1671691"/>
            <a:ext cx="2347571" cy="307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1"/>
          <a:stretch>
            <a:fillRect/>
          </a:stretch>
        </p:blipFill>
        <p:spPr bwMode="auto">
          <a:xfrm>
            <a:off x="3516088" y="1628149"/>
            <a:ext cx="2343874" cy="307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171" y="1649920"/>
            <a:ext cx="4611719" cy="307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505760" y="5064371"/>
            <a:ext cx="2172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直立茎</a:t>
            </a:r>
            <a:endParaRPr lang="zh-CN" altLang="en-US" sz="32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01659" y="5064370"/>
            <a:ext cx="2172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缠绕茎</a:t>
            </a:r>
            <a:endParaRPr lang="zh-CN" altLang="en-US" sz="32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73360" y="5020829"/>
            <a:ext cx="2172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攀缘茎</a:t>
            </a:r>
            <a:endParaRPr lang="zh-CN" altLang="en-US" sz="32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不同形态的茎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4" name="矩形 3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拓 展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5" name="箭头: 五边形 4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箭头: V 形 5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663" y="1721596"/>
            <a:ext cx="4772251" cy="316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236589" y="5140571"/>
            <a:ext cx="2172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匍匐茎</a:t>
            </a:r>
            <a:endParaRPr lang="zh-CN" altLang="en-US" sz="32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3891" r="-204"/>
          <a:stretch>
            <a:fillRect/>
          </a:stretch>
        </p:blipFill>
        <p:spPr>
          <a:xfrm>
            <a:off x="7502979" y="1670041"/>
            <a:ext cx="2381250" cy="322034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46789" y="5140570"/>
            <a:ext cx="2172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>
                <a:latin typeface="Arial" panose="020B0604020202020204" pitchFamily="34" charset="0"/>
                <a:ea typeface="黑体" panose="02010609060101010101" pitchFamily="49" charset="-122"/>
              </a:rPr>
              <a:t>变态茎</a:t>
            </a:r>
            <a:endParaRPr lang="zh-CN" altLang="en-US" sz="3200" b="1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16387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0553700" y="11379200"/>
            <a:ext cx="342900" cy="266700"/>
          </a:xfrm>
          <a:prstGeom prst="cub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"/>
          <a:stretch>
            <a:fillRect/>
          </a:stretch>
        </p:blipFill>
        <p:spPr bwMode="auto">
          <a:xfrm>
            <a:off x="2253344" y="2275115"/>
            <a:ext cx="7295777" cy="44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85519" y="777505"/>
            <a:ext cx="10231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凤仙花的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茎</a:t>
            </a:r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越长越高，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叶</a:t>
            </a:r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越来越多。茎和叶对植物的生存分别有什么作用呢？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5" name="矩形 4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聚 焦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2" name="箭头: 五边形 1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箭头: V 形 3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r="30159" b="-1"/>
          <a:stretch>
            <a:fillRect/>
          </a:stretch>
        </p:blipFill>
        <p:spPr>
          <a:xfrm rot="5400000">
            <a:off x="73904" y="2381382"/>
            <a:ext cx="4575276" cy="296223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观察凤仙花的形态特征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" name="文本框 1"/>
          <p:cNvSpPr/>
          <p:nvPr/>
        </p:nvSpPr>
        <p:spPr>
          <a:xfrm>
            <a:off x="4449083" y="1596338"/>
            <a:ext cx="7198632" cy="4522129"/>
          </a:xfrm>
          <a:prstGeom prst="rect">
            <a:avLst/>
          </a:prstGeom>
          <a:noFill/>
          <a:ln w="38100">
            <a:solidFill>
              <a:srgbClr val="000080"/>
            </a:solidFill>
            <a:prstDash val="sysDot"/>
          </a:ln>
        </p:spPr>
        <p:txBody>
          <a:bodyPr wrap="square" lIns="121916" tIns="60957" rIns="121916" bIns="60957">
            <a:spAutoFit/>
          </a:bodyPr>
          <a:lstStyle/>
          <a:p>
            <a:pPr algn="l" defTabSz="914400">
              <a:lnSpc>
                <a:spcPct val="100000"/>
              </a:lnSpc>
              <a:buClrTx/>
              <a:buSzTx/>
              <a:buFontTx/>
            </a:pP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观察方法：</a:t>
            </a:r>
            <a:endParaRPr lang="en-US" altLang="zh-CN" sz="32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defTabSz="914400">
              <a:lnSpc>
                <a:spcPts val="6000"/>
              </a:lnSpc>
              <a:buClrTx/>
              <a:buSzTx/>
              <a:buFontTx/>
            </a:pPr>
            <a:r>
              <a:rPr lang="en-US" altLang="zh-CN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测量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凤仙花植株的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高度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defTabSz="914400">
              <a:lnSpc>
                <a:spcPts val="6000"/>
              </a:lnSpc>
              <a:buClrTx/>
              <a:buSzTx/>
              <a:buFontTx/>
            </a:pPr>
            <a:r>
              <a:rPr lang="en-US" altLang="zh-CN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数一数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一株凤仙花叶片的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数量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defTabSz="914400">
              <a:lnSpc>
                <a:spcPts val="6000"/>
              </a:lnSpc>
              <a:buClrTx/>
              <a:buSzTx/>
              <a:buFontTx/>
            </a:pPr>
            <a:r>
              <a:rPr lang="en-US" altLang="zh-CN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从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不同角度</a:t>
            </a:r>
            <a:r>
              <a: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凤仙花叶在茎上的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分别情况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defTabSz="914400">
              <a:lnSpc>
                <a:spcPts val="6000"/>
              </a:lnSpc>
              <a:buClrTx/>
              <a:buSzTx/>
              <a:buFontTx/>
            </a:pPr>
            <a:r>
              <a:rPr lang="en-US" altLang="zh-CN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画出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凤仙花叶在茎上分布的样子。</a:t>
            </a:r>
            <a:endParaRPr lang="zh-CN" altLang="en-US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凤仙花的形态特征观察记录表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1273087" y="1471961"/>
          <a:ext cx="9491526" cy="49662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5763"/>
                <a:gridCol w="4745763"/>
              </a:tblGrid>
              <a:tr h="1095297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600" b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茎的高度：</a:t>
                      </a:r>
                      <a:r>
                        <a:rPr lang="zh-CN" altLang="en-US" sz="3600" b="1" u="sng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        </a:t>
                      </a:r>
                      <a:r>
                        <a:rPr lang="zh-CN" altLang="en-US" sz="3600" b="1" u="none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厘米</a:t>
                      </a:r>
                      <a:endParaRPr lang="zh-CN" altLang="en-US" sz="3600" b="1" u="none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zh-CN" altLang="en-US" sz="3600" b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叶片数量：</a:t>
                      </a:r>
                      <a:r>
                        <a:rPr lang="zh-CN" altLang="en-US" sz="3600" b="1" u="sng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        </a:t>
                      </a:r>
                      <a:r>
                        <a:rPr lang="zh-CN" altLang="en-US" sz="3600" b="1" u="none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片</a:t>
                      </a:r>
                      <a:endParaRPr lang="zh-CN" altLang="en-US" sz="3600" b="1" u="none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vert="horz" anchor="ctr"/>
                </a:tc>
              </a:tr>
              <a:tr h="569010">
                <a:tc gridSpan="2">
                  <a:txBody>
                    <a:bodyPr wrap="square"/>
                    <a:lstStyle/>
                    <a:p>
                      <a:pPr algn="ctr"/>
                      <a:r>
                        <a:rPr lang="zh-CN" altLang="en-US" sz="3600" b="1">
                          <a:solidFill>
                            <a:srgbClr val="FF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画出不同角度</a:t>
                      </a:r>
                      <a:r>
                        <a:rPr lang="zh-CN" altLang="en-US" sz="36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观察凤仙花叶在茎上分布的样子</a:t>
                      </a:r>
                      <a:endParaRPr lang="zh-CN" altLang="en-US" sz="36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vert="horz" anchor="ctr"/>
                </a:tc>
                <a:tc hMerge="1">
                  <a:tcPr anchor="ctr"/>
                </a:tc>
              </a:tr>
              <a:tr h="309930">
                <a:tc>
                  <a:txBody>
                    <a:bodyPr wrap="square"/>
                    <a:lstStyle/>
                    <a:p>
                      <a:pPr algn="ctr"/>
                      <a:r>
                        <a:rPr lang="zh-CN" altLang="en-US" sz="2000" b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从侧面看</a:t>
                      </a:r>
                      <a:endParaRPr lang="zh-CN" altLang="en-US" sz="2000" b="1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lang="zh-CN" altLang="en-US" sz="2000" b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从上面看</a:t>
                      </a:r>
                      <a:endParaRPr lang="zh-CN" altLang="en-US" sz="2000" b="1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vert="horz" anchor="ctr"/>
                </a:tc>
              </a:tr>
              <a:tr h="789116">
                <a:tc>
                  <a:txBody>
                    <a:bodyPr wrap="square"/>
                    <a:lstStyle/>
                    <a:p>
                      <a:pPr algn="ctr"/>
                      <a:endParaRPr lang="en-US" altLang="zh-CN" sz="360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/>
                      <a:endParaRPr lang="en-US" altLang="zh-CN" sz="360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/>
                      <a:endParaRPr lang="en-US" altLang="zh-CN" sz="360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/>
                      <a:endParaRPr lang="en-US" altLang="zh-CN" sz="360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ctr"/>
                      <a:endParaRPr lang="zh-CN" altLang="en-US" sz="360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 wrap="square"/>
                    <a:lstStyle/>
                    <a:p>
                      <a:pPr algn="ctr"/>
                      <a:endParaRPr lang="zh-CN" altLang="en-US" sz="360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2" t="35166" r="31197" b="37509"/>
          <a:stretch>
            <a:fillRect/>
          </a:stretch>
        </p:blipFill>
        <p:spPr>
          <a:xfrm rot="16200000">
            <a:off x="6948724" y="656780"/>
            <a:ext cx="3505201" cy="4695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2" t="13708" r="31197" b="62237"/>
          <a:stretch>
            <a:fillRect/>
          </a:stretch>
        </p:blipFill>
        <p:spPr>
          <a:xfrm rot="16200000">
            <a:off x="1457103" y="937754"/>
            <a:ext cx="3505201" cy="41334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60306" y="4172281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从侧面看</a:t>
            </a:r>
            <a:endParaRPr lang="zh-CN" altLang="en-US" sz="32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2899" y="4172280"/>
            <a:ext cx="181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从上面看</a:t>
            </a:r>
            <a:endParaRPr lang="zh-CN" altLang="en-US" sz="32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8" name="矩形 7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9" name="箭头: 五边形 8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41434" y="485321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观察凤仙花的形态特征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8894" y="5005980"/>
            <a:ext cx="10049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凤仙花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茎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的颜色变深了，变得更高更粗了；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叶子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数量变多了，叶片平展、交叉生长。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"/>
          <a:stretch>
            <a:fillRect/>
          </a:stretch>
        </p:blipFill>
        <p:spPr bwMode="auto">
          <a:xfrm>
            <a:off x="2253344" y="2275115"/>
            <a:ext cx="7295777" cy="44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85519" y="777505"/>
            <a:ext cx="10231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凤仙花的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茎</a:t>
            </a:r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这么长，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叶片</a:t>
            </a:r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这样分布有什么原因？它们的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作用</a:t>
            </a:r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又分别是什么呢？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"/>
          <a:stretch>
            <a:fillRect/>
          </a:stretch>
        </p:blipFill>
        <p:spPr bwMode="auto">
          <a:xfrm>
            <a:off x="2253344" y="2275115"/>
            <a:ext cx="7295777" cy="44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思想气泡: 云 6"/>
          <p:cNvSpPr/>
          <p:nvPr/>
        </p:nvSpPr>
        <p:spPr>
          <a:xfrm>
            <a:off x="759650" y="685801"/>
            <a:ext cx="3766457" cy="2383971"/>
          </a:xfrm>
          <a:prstGeom prst="cloudCallout">
            <a:avLst>
              <a:gd name="adj1" fmla="val 67606"/>
              <a:gd name="adj2" fmla="val 6204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茎具有</a:t>
            </a:r>
            <a:r>
              <a:rPr lang="zh-CN" altLang="en-US" sz="4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运输</a:t>
            </a:r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作用？</a:t>
            </a:r>
            <a:endParaRPr lang="zh-CN" altLang="en-US" sz="4400" b="1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思想气泡: 云 7"/>
          <p:cNvSpPr/>
          <p:nvPr/>
        </p:nvSpPr>
        <p:spPr>
          <a:xfrm>
            <a:off x="6879773" y="1534886"/>
            <a:ext cx="5658220" cy="3069772"/>
          </a:xfrm>
          <a:prstGeom prst="cloudCallout">
            <a:avLst>
              <a:gd name="adj1" fmla="val -45978"/>
              <a:gd name="adj2" fmla="val 7665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叶片具有</a:t>
            </a:r>
            <a:r>
              <a:rPr lang="zh-CN" altLang="en-US" sz="4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吸收</a:t>
            </a:r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阳光和</a:t>
            </a:r>
            <a:r>
              <a:rPr lang="zh-CN" altLang="en-US" sz="4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蒸腾</a:t>
            </a:r>
            <a:r>
              <a:rPr lang="zh-CN" altLang="en-US" sz="4400" b="1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水分的作用？</a:t>
            </a:r>
            <a:endParaRPr lang="zh-CN" altLang="en-US" sz="4400" b="1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证明茎的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运输</a:t>
            </a:r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作用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44" y="1665513"/>
            <a:ext cx="3195286" cy="41876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85657" y="1665513"/>
            <a:ext cx="6096000" cy="416819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实验步骤：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zh-CN" sz="36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1. 取一段凤仙花的茎和装有红色水的杯子。</a:t>
            </a:r>
            <a:endParaRPr lang="zh-CN" altLang="zh-CN" sz="3600" b="1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zh-CN" sz="36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2. 将凤仙花的茎放入杯中。</a:t>
            </a:r>
            <a:endParaRPr lang="zh-CN" altLang="zh-CN" sz="3600" b="1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zh-CN" sz="3600" b="1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3. 观察凤仙花茎的变化。</a:t>
            </a:r>
            <a:endParaRPr lang="zh-CN" altLang="zh-CN" sz="3600" b="1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619"/>
            <a:ext cx="1853383" cy="522514"/>
            <a:chOff x="435429" y="337458"/>
            <a:chExt cx="1853383" cy="522514"/>
          </a:xfrm>
        </p:grpSpPr>
        <p:sp>
          <p:nvSpPr>
            <p:cNvPr id="3" name="矩形 2"/>
            <p:cNvSpPr/>
            <p:nvPr/>
          </p:nvSpPr>
          <p:spPr>
            <a:xfrm>
              <a:off x="473527" y="337458"/>
              <a:ext cx="1684657" cy="5225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rPr>
                <a:t>  探 索</a:t>
              </a:r>
              <a:endParaRPr lang="zh-CN" altLang="en-US" sz="3600" b="1">
                <a:solidFill>
                  <a:schemeClr val="tx1">
                    <a:lumMod val="95000"/>
                    <a:lumOff val="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4" name="箭头: 五边形 3"/>
            <p:cNvSpPr/>
            <p:nvPr/>
          </p:nvSpPr>
          <p:spPr>
            <a:xfrm>
              <a:off x="435429" y="337458"/>
              <a:ext cx="441434" cy="522514"/>
            </a:xfrm>
            <a:prstGeom prst="homePlat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2027555" y="337458"/>
              <a:ext cx="261257" cy="52251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33187" y="645604"/>
            <a:ext cx="1023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我观察到的实验现象</a:t>
            </a:r>
            <a:endParaRPr lang="zh-CN" altLang="en-US" sz="400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74" y="1471961"/>
            <a:ext cx="5700863" cy="409815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4145" y="5707014"/>
            <a:ext cx="1004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一段时间后，叶片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变红</a:t>
            </a:r>
            <a:r>
              <a:rPr lang="zh-CN" altLang="en-US" sz="3600" b="1">
                <a:latin typeface="华文楷体" panose="02010600040101010101" pitchFamily="2" charset="-122"/>
                <a:ea typeface="华文楷体" panose="02010600040101010101" pitchFamily="2" charset="-122"/>
              </a:rPr>
              <a:t>了</a:t>
            </a:r>
            <a:endParaRPr lang="en-US" altLang="zh-CN" sz="3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WPS 演示</Application>
  <PresentationFormat/>
  <Paragraphs>153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方正粗黑宋简体</vt:lpstr>
      <vt:lpstr>华文楷体</vt:lpstr>
      <vt:lpstr>微软雅黑</vt:lpstr>
      <vt:lpstr>黑体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二一教育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21cnjy.com</dc:creator>
  <cp:keywords>21</cp:keywords>
  <cp:lastModifiedBy>☞ ♚ ☜</cp:lastModifiedBy>
  <cp:revision>2</cp:revision>
  <cp:lastPrinted>2022-02-09T00:29:00Z</cp:lastPrinted>
  <dcterms:created xsi:type="dcterms:W3CDTF">2022-02-09T00:29:00Z</dcterms:created>
  <dcterms:modified xsi:type="dcterms:W3CDTF">2024-07-01T02:06:20Z</dcterms:modified>
  <cp:version>14408204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KSOTemplateUUID">
    <vt:lpwstr>v1.0_mb_oOD3ypFJE53RnzJAhNgTAg==</vt:lpwstr>
  </property>
  <property fmtid="{D5CDD505-2E9C-101B-9397-08002B2CF9AE}" pid="4" name="ICV">
    <vt:lpwstr>2EF9CA294347489E9A5B08278C578CDB_11</vt:lpwstr>
  </property>
</Properties>
</file>